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3" r:id="rId6"/>
    <p:sldId id="260" r:id="rId7"/>
    <p:sldId id="265" r:id="rId8"/>
    <p:sldId id="262" r:id="rId9"/>
    <p:sldId id="264" r:id="rId10"/>
    <p:sldId id="267"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5464E1-E0CE-4CB8-8559-B4D06789085B}" type="datetimeFigureOut">
              <a:rPr lang="en-IN" smtClean="0"/>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71883BE-216F-4FEB-A40E-A3BE3792D112}"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C5464E1-E0CE-4CB8-8559-B4D0678908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5464E1-E0CE-4CB8-8559-B4D06789085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5464E1-E0CE-4CB8-8559-B4D06789085B}" type="datetimeFigureOut">
              <a:rPr lang="en-IN" smtClean="0"/>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C5464E1-E0CE-4CB8-8559-B4D06789085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C5464E1-E0CE-4CB8-8559-B4D0678908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C5464E1-E0CE-4CB8-8559-B4D06789085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5464E1-E0CE-4CB8-8559-B4D06789085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464E1-E0CE-4CB8-8559-B4D06789085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C5464E1-E0CE-4CB8-8559-B4D0678908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C5464E1-E0CE-4CB8-8559-B4D06789085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71883BE-216F-4FEB-A40E-A3BE3792D11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5464E1-E0CE-4CB8-8559-B4D06789085B}" type="datetimeFigureOut">
              <a:rPr lang="en-IN" smtClean="0"/>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71883BE-216F-4FEB-A40E-A3BE3792D11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39687"/>
            <a:ext cx="8070574" cy="1722783"/>
          </a:xfrm>
        </p:spPr>
        <p:txBody>
          <a:bodyPr/>
          <a:lstStyle/>
          <a:p>
            <a:r>
              <a:rPr lang="en-IN" dirty="0">
                <a:latin typeface="Constantia" panose="02030602050306030303" pitchFamily="18" charset="0"/>
              </a:rPr>
              <a:t>	</a:t>
            </a:r>
            <a:r>
              <a:rPr lang="en-IN" b="1" u="sng" dirty="0">
                <a:latin typeface="Constantia" panose="02030602050306030303" pitchFamily="18" charset="0"/>
              </a:rPr>
              <a:t>INTERNET OF THINGS</a:t>
            </a:r>
            <a:br>
              <a:rPr lang="en-IN" b="1" dirty="0">
                <a:latin typeface="Constantia" panose="02030602050306030303" pitchFamily="18" charset="0"/>
              </a:rPr>
            </a:br>
            <a:endParaRPr lang="en-IN" b="1" dirty="0">
              <a:latin typeface="Constantia" panose="02030602050306030303" pitchFamily="18"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0315" y="2213527"/>
            <a:ext cx="4757528" cy="2901811"/>
          </a:xfrm>
          <a:prstGeom prst="rect">
            <a:avLst/>
          </a:prstGeom>
        </p:spPr>
      </p:pic>
      <p:sp>
        <p:nvSpPr>
          <p:cNvPr id="3" name="TextBox 2"/>
          <p:cNvSpPr txBox="1"/>
          <p:nvPr/>
        </p:nvSpPr>
        <p:spPr>
          <a:xfrm>
            <a:off x="1616765" y="2213527"/>
            <a:ext cx="4094921" cy="2554545"/>
          </a:xfrm>
          <a:prstGeom prst="rect">
            <a:avLst/>
          </a:prstGeom>
          <a:noFill/>
        </p:spPr>
        <p:txBody>
          <a:bodyPr wrap="square" rtlCol="0">
            <a:spAutoFit/>
          </a:bodyPr>
          <a:lstStyle/>
          <a:p>
            <a:endParaRPr lang="en-IN" sz="4000" dirty="0">
              <a:latin typeface="Impact" panose="020B0806030902050204" pitchFamily="34" charset="0"/>
            </a:endParaRPr>
          </a:p>
          <a:p>
            <a:r>
              <a:rPr lang="en-IN" sz="4000" dirty="0">
                <a:solidFill>
                  <a:schemeClr val="bg2"/>
                </a:solidFill>
                <a:latin typeface="Impact" panose="020B0806030902050204" pitchFamily="34" charset="0"/>
              </a:rPr>
              <a:t>UNAUTHORISED </a:t>
            </a:r>
            <a:endParaRPr lang="en-IN" sz="4000" dirty="0">
              <a:solidFill>
                <a:schemeClr val="bg2"/>
              </a:solidFill>
              <a:latin typeface="Impact" panose="020B0806030902050204" pitchFamily="34" charset="0"/>
            </a:endParaRPr>
          </a:p>
          <a:p>
            <a:r>
              <a:rPr lang="en-IN" sz="4000" dirty="0">
                <a:solidFill>
                  <a:schemeClr val="bg2"/>
                </a:solidFill>
                <a:latin typeface="Impact" panose="020B0806030902050204" pitchFamily="34" charset="0"/>
              </a:rPr>
              <a:t>PARKING</a:t>
            </a:r>
            <a:endParaRPr lang="en-IN" sz="4000" dirty="0">
              <a:solidFill>
                <a:schemeClr val="bg2"/>
              </a:solidFill>
              <a:latin typeface="Impact" panose="020B0806030902050204" pitchFamily="34" charset="0"/>
            </a:endParaRPr>
          </a:p>
          <a:p>
            <a:r>
              <a:rPr lang="en-IN" sz="4000" dirty="0">
                <a:solidFill>
                  <a:schemeClr val="bg2"/>
                </a:solidFill>
                <a:latin typeface="Impact" panose="020B0806030902050204" pitchFamily="34" charset="0"/>
              </a:rPr>
              <a:t>ALERT</a:t>
            </a:r>
            <a:endParaRPr lang="en-IN" sz="4000" dirty="0">
              <a:solidFill>
                <a:schemeClr val="bg2"/>
              </a:solidFill>
              <a:latin typeface="Impact" panose="020B0806030902050204" pitchFamily="34" charset="0"/>
            </a:endParaRPr>
          </a:p>
        </p:txBody>
      </p:sp>
      <p:sp>
        <p:nvSpPr>
          <p:cNvPr id="4" name="TextBox 3"/>
          <p:cNvSpPr txBox="1"/>
          <p:nvPr/>
        </p:nvSpPr>
        <p:spPr>
          <a:xfrm>
            <a:off x="1762540" y="4903304"/>
            <a:ext cx="2451652" cy="646331"/>
          </a:xfrm>
          <a:prstGeom prst="rect">
            <a:avLst/>
          </a:prstGeom>
          <a:noFill/>
        </p:spPr>
        <p:txBody>
          <a:bodyPr wrap="square" rtlCol="0">
            <a:spAutoFit/>
          </a:bodyPr>
          <a:lstStyle/>
          <a:p>
            <a:r>
              <a:rPr lang="en-IN" dirty="0">
                <a:solidFill>
                  <a:schemeClr val="bg1">
                    <a:lumMod val="95000"/>
                  </a:schemeClr>
                </a:solidFill>
                <a:latin typeface="Segoe Script" panose="030B0504020000000003" pitchFamily="66" charset="0"/>
              </a:rPr>
              <a:t>PRESENTED BY:</a:t>
            </a:r>
            <a:endParaRPr lang="en-IN" dirty="0">
              <a:solidFill>
                <a:schemeClr val="bg1">
                  <a:lumMod val="95000"/>
                </a:schemeClr>
              </a:solidFill>
              <a:latin typeface="Segoe Script" panose="030B0504020000000003" pitchFamily="66" charset="0"/>
            </a:endParaRPr>
          </a:p>
          <a:p>
            <a:r>
              <a:rPr lang="en-IN" dirty="0">
                <a:solidFill>
                  <a:schemeClr val="bg1">
                    <a:lumMod val="95000"/>
                  </a:schemeClr>
                </a:solidFill>
                <a:latin typeface="Segoe Script" panose="030B0504020000000003" pitchFamily="66" charset="0"/>
              </a:rPr>
              <a:t>TEAM TRINETRA</a:t>
            </a:r>
            <a:endParaRPr lang="en-IN" dirty="0">
              <a:solidFill>
                <a:schemeClr val="bg1">
                  <a:lumMod val="95000"/>
                </a:schemeClr>
              </a:solidFill>
              <a:latin typeface="Segoe Script" panose="030B0504020000000003"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7583" y="1179443"/>
            <a:ext cx="7447721" cy="2800767"/>
          </a:xfrm>
          <a:prstGeom prst="rect">
            <a:avLst/>
          </a:prstGeom>
          <a:noFill/>
        </p:spPr>
        <p:txBody>
          <a:bodyPr wrap="square" rtlCol="0">
            <a:spAutoFit/>
          </a:bodyPr>
          <a:lstStyle/>
          <a:p>
            <a:endParaRPr lang="en-IN" sz="8800" b="1" dirty="0"/>
          </a:p>
          <a:p>
            <a:r>
              <a:rPr lang="en-IN" sz="8800" b="1" dirty="0"/>
              <a:t>THANK YOU </a:t>
            </a:r>
            <a:endParaRPr lang="en-IN" sz="8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TEAM MEMBERS</a:t>
            </a:r>
            <a:endParaRPr lang="en-IN" dirty="0"/>
          </a:p>
        </p:txBody>
      </p:sp>
      <p:sp>
        <p:nvSpPr>
          <p:cNvPr id="3" name="Content Placeholder 2"/>
          <p:cNvSpPr>
            <a:spLocks noGrp="1"/>
          </p:cNvSpPr>
          <p:nvPr>
            <p:ph idx="1"/>
          </p:nvPr>
        </p:nvSpPr>
        <p:spPr/>
        <p:txBody>
          <a:bodyPr>
            <a:normAutofit/>
          </a:bodyPr>
          <a:lstStyle/>
          <a:p>
            <a:r>
              <a:rPr lang="en-IN" sz="2400" dirty="0">
                <a:latin typeface="Bahnschrift SemiBold" panose="020B0502040204020203" pitchFamily="34" charset="0"/>
              </a:rPr>
              <a:t>18R21A0593-K.Swarna </a:t>
            </a:r>
            <a:endParaRPr lang="en-IN" sz="2400" dirty="0">
              <a:latin typeface="Bahnschrift SemiBold" panose="020B0502040204020203" pitchFamily="34" charset="0"/>
            </a:endParaRPr>
          </a:p>
          <a:p>
            <a:r>
              <a:rPr lang="en-IN" sz="2400" dirty="0">
                <a:latin typeface="Bahnschrift SemiBold" panose="020B0502040204020203" pitchFamily="34" charset="0"/>
              </a:rPr>
              <a:t>18R21A05P3-T.Naveen</a:t>
            </a:r>
            <a:endParaRPr lang="en-IN" sz="2400" dirty="0">
              <a:latin typeface="Bahnschrift SemiBold" panose="020B0502040204020203" pitchFamily="34" charset="0"/>
            </a:endParaRPr>
          </a:p>
          <a:p>
            <a:r>
              <a:rPr lang="en-IN" sz="2400" dirty="0">
                <a:latin typeface="Bahnschrift SemiBold" panose="020B0502040204020203" pitchFamily="34" charset="0"/>
              </a:rPr>
              <a:t>18R21A05K8-E.Manohar</a:t>
            </a:r>
            <a:endParaRPr lang="en-IN" sz="2400" dirty="0">
              <a:latin typeface="Bahnschrift SemiBold"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a:xfrm>
            <a:off x="1576539" y="2603500"/>
            <a:ext cx="8825659" cy="3416300"/>
          </a:xfrm>
        </p:spPr>
        <p:txBody>
          <a:bodyPr/>
          <a:lstStyle/>
          <a:p>
            <a:pPr marL="0" indent="0">
              <a:buNone/>
            </a:pPr>
            <a:r>
              <a:rPr lang="en-IN" dirty="0"/>
              <a:t>Though we have a lot of rules regarding parking system people still park in </a:t>
            </a:r>
            <a:r>
              <a:rPr lang="en-IN" b="1" dirty="0"/>
              <a:t>NO</a:t>
            </a:r>
            <a:r>
              <a:rPr lang="en-IN" dirty="0"/>
              <a:t> </a:t>
            </a:r>
            <a:r>
              <a:rPr lang="en-IN" b="1" dirty="0"/>
              <a:t>PARKING</a:t>
            </a:r>
            <a:r>
              <a:rPr lang="en-IN" dirty="0"/>
              <a:t> slots which leads to various traffic issues </a:t>
            </a:r>
            <a:endParaRPr lang="en-IN" dirty="0"/>
          </a:p>
          <a:p>
            <a:pPr marL="0" indent="0">
              <a:buNone/>
            </a:pPr>
            <a:endParaRPr lang="en-IN" dirty="0"/>
          </a:p>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77879" y="3532576"/>
            <a:ext cx="4516876" cy="2487224"/>
          </a:xfrm>
          <a:prstGeom prst="rect">
            <a:avLst/>
          </a:prstGeom>
        </p:spPr>
      </p:pic>
      <p:pic>
        <p:nvPicPr>
          <p:cNvPr id="1028" name="Picture 4" descr="Image result for problems due to no pa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803" y="3532576"/>
            <a:ext cx="4225926" cy="2351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SOLUTION</a:t>
            </a:r>
            <a:endParaRPr lang="en-IN" dirty="0"/>
          </a:p>
        </p:txBody>
      </p:sp>
      <p:pic>
        <p:nvPicPr>
          <p:cNvPr id="1026" name="Picture 2" descr="Image result for NO PARKING PHOTO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533548" y="2583692"/>
            <a:ext cx="2765638"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3980" y="2910557"/>
            <a:ext cx="6650576" cy="1200329"/>
          </a:xfrm>
          <a:prstGeom prst="rect">
            <a:avLst/>
          </a:prstGeom>
          <a:noFill/>
        </p:spPr>
        <p:txBody>
          <a:bodyPr wrap="square" rtlCol="0">
            <a:spAutoFit/>
          </a:bodyPr>
          <a:lstStyle/>
          <a:p>
            <a:pPr marL="285750" indent="-285750">
              <a:buFont typeface="Wingdings" panose="05000000000000000000" pitchFamily="2" charset="2"/>
              <a:buChar char="Ø"/>
            </a:pPr>
            <a:r>
              <a:rPr lang="en-IN" dirty="0"/>
              <a:t>No parking boards are placed at no parking slots.</a:t>
            </a:r>
            <a:endParaRPr lang="en-IN" dirty="0"/>
          </a:p>
          <a:p>
            <a:pPr marL="285750" indent="-285750">
              <a:buFont typeface="Wingdings" panose="05000000000000000000" pitchFamily="2" charset="2"/>
              <a:buChar char="Ø"/>
            </a:pPr>
            <a:r>
              <a:rPr lang="en-IN" dirty="0"/>
              <a:t>Towing vans are used to move the vehicle from illegal parking slots.</a:t>
            </a:r>
            <a:endParaRPr lang="en-IN" dirty="0"/>
          </a:p>
          <a:p>
            <a:pPr marL="285750" indent="-285750">
              <a:buFont typeface="Wingdings" panose="05000000000000000000" pitchFamily="2" charset="2"/>
              <a:buChar char="Ø"/>
            </a:pPr>
            <a:r>
              <a:rPr lang="en-IN" dirty="0"/>
              <a:t>Fines are been collected.</a:t>
            </a:r>
            <a:endParaRPr lang="en-IN" dirty="0"/>
          </a:p>
        </p:txBody>
      </p:sp>
      <p:pic>
        <p:nvPicPr>
          <p:cNvPr id="1030" name="Picture 6" descr="Image result for towing v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248" y="4214417"/>
            <a:ext cx="3460082" cy="2252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raffic police collecting f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921" y="4351980"/>
            <a:ext cx="2971896" cy="1977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i="1" u="sng" dirty="0"/>
              <a:t>Proposed Solution:</a:t>
            </a:r>
            <a:endParaRPr lang="en-IN" sz="4000" b="1" i="1" u="sng" dirty="0"/>
          </a:p>
        </p:txBody>
      </p:sp>
      <p:sp>
        <p:nvSpPr>
          <p:cNvPr id="3" name="Content Placeholder 2"/>
          <p:cNvSpPr>
            <a:spLocks noGrp="1"/>
          </p:cNvSpPr>
          <p:nvPr>
            <p:ph idx="1"/>
          </p:nvPr>
        </p:nvSpPr>
        <p:spPr>
          <a:xfrm>
            <a:off x="1393493" y="2603499"/>
            <a:ext cx="8825659" cy="3585266"/>
          </a:xfrm>
        </p:spPr>
        <p:txBody>
          <a:bodyPr>
            <a:normAutofit/>
          </a:bodyPr>
          <a:lstStyle/>
          <a:p>
            <a:r>
              <a:rPr lang="en-IN" sz="2400" b="1" u="sng" dirty="0"/>
              <a:t>UNAUTHORISED PARKING ALERT:</a:t>
            </a:r>
            <a:endParaRPr lang="en-IN" sz="2400" b="1" u="sng" dirty="0"/>
          </a:p>
          <a:p>
            <a:pPr marL="0" indent="0">
              <a:buNone/>
            </a:pPr>
            <a:r>
              <a:rPr lang="en-IN" dirty="0"/>
              <a:t>A large number of personnel are deployed to check for unauthorized parking and fine those owners. But owners evade the fine by various illegal means. Towing vans need to manually search for the illegally parked vehicles. This system  requires large over head costs in man power , payment, fuel and other physical surveillance. Here we propose a project that allows for automatic illegal parking detection and alerting . Here we use the ultrasonic sensors which senses the vehicles and a buzzer and camera is inserted at the no parking slot which gives an alert ring to the person for his illegal parking ,if the alert message is neglected by the person then the number plate of the respective vehicle is send to the near by police station .</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219201"/>
            <a:ext cx="10188906" cy="901148"/>
          </a:xfrm>
        </p:spPr>
        <p:txBody>
          <a:bodyPr/>
          <a:lstStyle/>
          <a:p>
            <a:r>
              <a:rPr lang="en-IN" b="1" i="1" u="sng" dirty="0"/>
              <a:t>TECHNOLOGY ARCHITECTURE:</a:t>
            </a:r>
            <a:endParaRPr lang="en-IN" b="1" i="1" u="sng" dirty="0"/>
          </a:p>
        </p:txBody>
      </p:sp>
      <p:sp>
        <p:nvSpPr>
          <p:cNvPr id="3" name="Subtitle 2"/>
          <p:cNvSpPr>
            <a:spLocks noGrp="1"/>
          </p:cNvSpPr>
          <p:nvPr>
            <p:ph type="subTitle" idx="1"/>
          </p:nvPr>
        </p:nvSpPr>
        <p:spPr>
          <a:xfrm>
            <a:off x="1154955" y="2650436"/>
            <a:ext cx="8825658" cy="2988364"/>
          </a:xfrm>
        </p:spPr>
        <p:txBody>
          <a:bodyPr/>
          <a:lstStyle/>
          <a:p>
            <a:endParaRPr lang="en-IN" dirty="0"/>
          </a:p>
        </p:txBody>
      </p:sp>
      <p:sp>
        <p:nvSpPr>
          <p:cNvPr id="5" name="Rectangle 4"/>
          <p:cNvSpPr/>
          <p:nvPr/>
        </p:nvSpPr>
        <p:spPr>
          <a:xfrm>
            <a:off x="1881809" y="2769704"/>
            <a:ext cx="1524000" cy="91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ULTRASONIC SENSOR</a:t>
            </a:r>
            <a:endParaRPr lang="en-IN" sz="1600" dirty="0"/>
          </a:p>
        </p:txBody>
      </p:sp>
      <p:sp>
        <p:nvSpPr>
          <p:cNvPr id="6" name="Rectangle 5"/>
          <p:cNvSpPr/>
          <p:nvPr/>
        </p:nvSpPr>
        <p:spPr>
          <a:xfrm>
            <a:off x="3589613" y="4055165"/>
            <a:ext cx="2875722" cy="1550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RASPBERRY PI</a:t>
            </a:r>
            <a:endParaRPr lang="en-IN" dirty="0"/>
          </a:p>
        </p:txBody>
      </p:sp>
      <p:sp>
        <p:nvSpPr>
          <p:cNvPr id="7" name="Rectangle 6"/>
          <p:cNvSpPr/>
          <p:nvPr/>
        </p:nvSpPr>
        <p:spPr>
          <a:xfrm>
            <a:off x="4518991" y="26901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BUZZER</a:t>
            </a:r>
            <a:endParaRPr lang="en-IN" sz="1600" dirty="0"/>
          </a:p>
        </p:txBody>
      </p:sp>
      <p:sp>
        <p:nvSpPr>
          <p:cNvPr id="8" name="Rectangle 7"/>
          <p:cNvSpPr/>
          <p:nvPr/>
        </p:nvSpPr>
        <p:spPr>
          <a:xfrm>
            <a:off x="6453809" y="2888974"/>
            <a:ext cx="1338469" cy="715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GSM MODULE</a:t>
            </a:r>
            <a:endParaRPr lang="en-IN" dirty="0"/>
          </a:p>
        </p:txBody>
      </p:sp>
      <p:sp>
        <p:nvSpPr>
          <p:cNvPr id="9" name="Rectangle 8"/>
          <p:cNvSpPr/>
          <p:nvPr/>
        </p:nvSpPr>
        <p:spPr>
          <a:xfrm>
            <a:off x="8468139" y="3167270"/>
            <a:ext cx="1046922" cy="216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POLICE STATION</a:t>
            </a:r>
            <a:endParaRPr lang="en-IN" sz="1600" dirty="0"/>
          </a:p>
        </p:txBody>
      </p:sp>
      <p:cxnSp>
        <p:nvCxnSpPr>
          <p:cNvPr id="11" name="Straight Connector 10"/>
          <p:cNvCxnSpPr/>
          <p:nvPr/>
        </p:nvCxnSpPr>
        <p:spPr>
          <a:xfrm>
            <a:off x="2994991" y="3684105"/>
            <a:ext cx="1258957" cy="1053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50296" y="3684105"/>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465335" y="3684105"/>
            <a:ext cx="558317" cy="821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87478" y="3684105"/>
            <a:ext cx="834887" cy="51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t>Components</a:t>
            </a:r>
            <a:r>
              <a:rPr lang="en-IN" dirty="0"/>
              <a:t> </a:t>
            </a:r>
            <a:r>
              <a:rPr lang="en-IN" b="1" i="1" u="sng" dirty="0"/>
              <a:t>Required:</a:t>
            </a:r>
            <a:endParaRPr lang="en-IN" b="1" i="1" u="sng"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706978" y="4600940"/>
            <a:ext cx="2314575" cy="1971675"/>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03" y="2286801"/>
            <a:ext cx="2705100" cy="16859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703" y="2581642"/>
            <a:ext cx="2466975" cy="184785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679" y="2221301"/>
            <a:ext cx="3381375" cy="2162175"/>
          </a:xfrm>
          <a:prstGeom prst="rect">
            <a:avLst/>
          </a:prstGeom>
        </p:spPr>
      </p:pic>
      <p:pic>
        <p:nvPicPr>
          <p:cNvPr id="2052" name="Picture 4" descr="Image result for web c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003" y="4429492"/>
            <a:ext cx="19716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sm mod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952" y="3723861"/>
            <a:ext cx="2736251" cy="27362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69774" y="3723861"/>
            <a:ext cx="1580928" cy="369332"/>
          </a:xfrm>
          <a:prstGeom prst="rect">
            <a:avLst/>
          </a:prstGeom>
          <a:noFill/>
        </p:spPr>
        <p:txBody>
          <a:bodyPr wrap="square" rtlCol="0">
            <a:spAutoFit/>
          </a:bodyPr>
          <a:lstStyle/>
          <a:p>
            <a:r>
              <a:rPr lang="en-IN" dirty="0"/>
              <a:t>BUZZER</a:t>
            </a:r>
            <a:endParaRPr lang="en-IN" dirty="0"/>
          </a:p>
        </p:txBody>
      </p:sp>
      <p:sp>
        <p:nvSpPr>
          <p:cNvPr id="16" name="TextBox 15"/>
          <p:cNvSpPr txBox="1"/>
          <p:nvPr/>
        </p:nvSpPr>
        <p:spPr>
          <a:xfrm>
            <a:off x="6188765" y="3723861"/>
            <a:ext cx="1166192" cy="369332"/>
          </a:xfrm>
          <a:prstGeom prst="rect">
            <a:avLst/>
          </a:prstGeom>
          <a:noFill/>
        </p:spPr>
        <p:txBody>
          <a:bodyPr wrap="square" rtlCol="0">
            <a:spAutoFit/>
          </a:bodyPr>
          <a:lstStyle/>
          <a:p>
            <a:r>
              <a:rPr lang="en-IN" dirty="0"/>
              <a:t>CABLES</a:t>
            </a:r>
            <a:endParaRPr lang="en-IN" dirty="0"/>
          </a:p>
        </p:txBody>
      </p:sp>
      <p:sp>
        <p:nvSpPr>
          <p:cNvPr id="17" name="TextBox 16"/>
          <p:cNvSpPr txBox="1"/>
          <p:nvPr/>
        </p:nvSpPr>
        <p:spPr>
          <a:xfrm>
            <a:off x="7739271" y="3723861"/>
            <a:ext cx="1881808" cy="369332"/>
          </a:xfrm>
          <a:prstGeom prst="rect">
            <a:avLst/>
          </a:prstGeom>
          <a:noFill/>
        </p:spPr>
        <p:txBody>
          <a:bodyPr wrap="square" rtlCol="0">
            <a:spAutoFit/>
          </a:bodyPr>
          <a:lstStyle/>
          <a:p>
            <a:r>
              <a:rPr lang="en-IN" dirty="0"/>
              <a:t>RASPBERRY PI 3</a:t>
            </a:r>
            <a:endParaRPr lang="en-IN" dirty="0"/>
          </a:p>
        </p:txBody>
      </p:sp>
      <p:sp>
        <p:nvSpPr>
          <p:cNvPr id="18" name="TextBox 17"/>
          <p:cNvSpPr txBox="1"/>
          <p:nvPr/>
        </p:nvSpPr>
        <p:spPr>
          <a:xfrm>
            <a:off x="625452" y="5586778"/>
            <a:ext cx="1455139" cy="923330"/>
          </a:xfrm>
          <a:prstGeom prst="rect">
            <a:avLst/>
          </a:prstGeom>
          <a:noFill/>
        </p:spPr>
        <p:txBody>
          <a:bodyPr wrap="square" rtlCol="0">
            <a:spAutoFit/>
          </a:bodyPr>
          <a:lstStyle/>
          <a:p>
            <a:r>
              <a:rPr lang="en-IN" dirty="0"/>
              <a:t>GSM MODULE-900</a:t>
            </a:r>
            <a:endParaRPr lang="en-IN" dirty="0"/>
          </a:p>
        </p:txBody>
      </p:sp>
      <p:sp>
        <p:nvSpPr>
          <p:cNvPr id="19" name="TextBox 18"/>
          <p:cNvSpPr txBox="1"/>
          <p:nvPr/>
        </p:nvSpPr>
        <p:spPr>
          <a:xfrm>
            <a:off x="4504702" y="5586778"/>
            <a:ext cx="920613" cy="646331"/>
          </a:xfrm>
          <a:prstGeom prst="rect">
            <a:avLst/>
          </a:prstGeom>
          <a:noFill/>
        </p:spPr>
        <p:txBody>
          <a:bodyPr wrap="square" rtlCol="0">
            <a:spAutoFit/>
          </a:bodyPr>
          <a:lstStyle/>
          <a:p>
            <a:r>
              <a:rPr lang="en-IN" dirty="0"/>
              <a:t>WEB</a:t>
            </a:r>
            <a:endParaRPr lang="en-IN" dirty="0"/>
          </a:p>
          <a:p>
            <a:r>
              <a:rPr lang="en-IN" dirty="0"/>
              <a:t>CAM</a:t>
            </a:r>
            <a:endParaRPr lang="en-IN" dirty="0"/>
          </a:p>
        </p:txBody>
      </p:sp>
      <p:sp>
        <p:nvSpPr>
          <p:cNvPr id="20" name="TextBox 19"/>
          <p:cNvSpPr txBox="1"/>
          <p:nvPr/>
        </p:nvSpPr>
        <p:spPr>
          <a:xfrm>
            <a:off x="8038478" y="5380382"/>
            <a:ext cx="1052513" cy="923330"/>
          </a:xfrm>
          <a:prstGeom prst="rect">
            <a:avLst/>
          </a:prstGeom>
          <a:noFill/>
        </p:spPr>
        <p:txBody>
          <a:bodyPr wrap="square" rtlCol="0">
            <a:spAutoFit/>
          </a:bodyPr>
          <a:lstStyle/>
          <a:p>
            <a:r>
              <a:rPr lang="en-IN" dirty="0"/>
              <a:t>ULTRA</a:t>
            </a:r>
            <a:endParaRPr lang="en-IN" dirty="0"/>
          </a:p>
          <a:p>
            <a:r>
              <a:rPr lang="en-IN" dirty="0"/>
              <a:t>SONIC </a:t>
            </a:r>
            <a:endParaRPr lang="en-IN" dirty="0"/>
          </a:p>
          <a:p>
            <a:r>
              <a:rPr lang="en-IN" dirty="0"/>
              <a:t>SENSOR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t>SOFTWARE USED:</a:t>
            </a:r>
            <a:endParaRPr lang="en-IN" b="1" i="1" u="sng" dirty="0"/>
          </a:p>
        </p:txBody>
      </p:sp>
      <p:sp>
        <p:nvSpPr>
          <p:cNvPr id="3" name="TextBox 2"/>
          <p:cNvSpPr txBox="1"/>
          <p:nvPr/>
        </p:nvSpPr>
        <p:spPr>
          <a:xfrm>
            <a:off x="1154954" y="2981739"/>
            <a:ext cx="4941046" cy="1476375"/>
          </a:xfrm>
          <a:prstGeom prst="rect">
            <a:avLst/>
          </a:prstGeom>
          <a:noFill/>
        </p:spPr>
        <p:txBody>
          <a:bodyPr wrap="square" rtlCol="0">
            <a:spAutoFit/>
          </a:bodyPr>
          <a:lstStyle/>
          <a:p>
            <a:pPr marL="285750" indent="-285750">
              <a:buFont typeface="Wingdings" panose="05000000000000000000" pitchFamily="2" charset="2"/>
              <a:buChar char="Ø"/>
            </a:pPr>
            <a:r>
              <a:rPr lang="en-IN" dirty="0"/>
              <a:t>MC Programming Language</a:t>
            </a:r>
            <a:r>
              <a:rPr lang="en-US" altLang="en-IN" dirty="0"/>
              <a:t>:Embeded C</a:t>
            </a:r>
            <a:endParaRPr lang="en-US" altLang="en-IN" dirty="0"/>
          </a:p>
          <a:p>
            <a:pPr marL="285750" indent="-285750">
              <a:buFont typeface="Wingdings" panose="05000000000000000000" pitchFamily="2" charset="2"/>
              <a:buChar char="Ø"/>
            </a:pPr>
            <a:endParaRPr lang="en-US" altLang="en-IN" dirty="0"/>
          </a:p>
          <a:p>
            <a:pPr marL="285750" indent="-285750">
              <a:buFont typeface="Wingdings" panose="05000000000000000000" pitchFamily="2" charset="2"/>
              <a:buChar char="Ø"/>
            </a:pPr>
            <a:r>
              <a:rPr lang="en-US" altLang="en-IN" dirty="0"/>
              <a:t>Arduino UNO</a:t>
            </a:r>
            <a:endParaRPr lang="en-IN" dirty="0"/>
          </a:p>
          <a:p>
            <a:pPr marL="285750" indent="-285750">
              <a:buFont typeface="Wingdings" panose="05000000000000000000" pitchFamily="2" charset="2"/>
              <a:buChar char="Ø"/>
            </a:pP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STATUS OF THE PROJECT:</a:t>
            </a:r>
            <a:endParaRPr lang="en-IN" dirty="0"/>
          </a:p>
        </p:txBody>
      </p:sp>
      <p:pic>
        <p:nvPicPr>
          <p:cNvPr id="4" name="Content Placeholder 3" descr="WhatsApp Image 2021-04-27 at 7.08.39 PM"/>
          <p:cNvPicPr>
            <a:picLocks noChangeAspect="1"/>
          </p:cNvPicPr>
          <p:nvPr>
            <p:ph sz="half" idx="1"/>
          </p:nvPr>
        </p:nvPicPr>
        <p:blipFill>
          <a:blip r:embed="rId1"/>
          <a:stretch>
            <a:fillRect/>
          </a:stretch>
        </p:blipFill>
        <p:spPr>
          <a:xfrm>
            <a:off x="1289685" y="2603500"/>
            <a:ext cx="4554855" cy="3416300"/>
          </a:xfrm>
          <a:prstGeom prst="rect">
            <a:avLst/>
          </a:prstGeom>
        </p:spPr>
      </p:pic>
      <p:pic>
        <p:nvPicPr>
          <p:cNvPr id="5" name="VID_20190811_133202">
            <a:hlinkClick r:id="" action="ppaction://media"/>
          </p:cNvPr>
          <p:cNvPicPr>
            <a:picLocks noChangeAspect="1"/>
          </p:cNvPicPr>
          <p:nvPr>
            <p:ph sz="half" idx="2"/>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6208395" y="2602865"/>
            <a:ext cx="4825365" cy="341693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1494</Words>
  <Application>WPS Presentation</Application>
  <PresentationFormat>Widescreen</PresentationFormat>
  <Paragraphs>73</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Wingdings 3</vt:lpstr>
      <vt:lpstr>Arial</vt:lpstr>
      <vt:lpstr>Constantia</vt:lpstr>
      <vt:lpstr>Impact</vt:lpstr>
      <vt:lpstr>Segoe Script</vt:lpstr>
      <vt:lpstr>Bahnschrift SemiBold</vt:lpstr>
      <vt:lpstr>Microsoft YaHei</vt:lpstr>
      <vt:lpstr>Arial Unicode MS</vt:lpstr>
      <vt:lpstr>Century Gothic</vt:lpstr>
      <vt:lpstr>Calibri</vt:lpstr>
      <vt:lpstr>Ion Boardroom</vt:lpstr>
      <vt:lpstr>	INTERNET OF THINGS </vt:lpstr>
      <vt:lpstr>TEAM MEMBERS</vt:lpstr>
      <vt:lpstr>Problem Statement-</vt:lpstr>
      <vt:lpstr>EXISTING SOLUTION</vt:lpstr>
      <vt:lpstr>Proposed Solution:</vt:lpstr>
      <vt:lpstr>TECHNOLOGY ARCHITECTURE:</vt:lpstr>
      <vt:lpstr>Components Required:</vt:lpstr>
      <vt:lpstr>SOFTWARE USED:</vt:lpstr>
      <vt:lpstr>STATUS OF THE PROJECT: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Tammisetti Naveen</dc:creator>
  <cp:lastModifiedBy>TAMMISETTI NAVEEN</cp:lastModifiedBy>
  <cp:revision>23</cp:revision>
  <dcterms:created xsi:type="dcterms:W3CDTF">2019-08-10T09:10:00Z</dcterms:created>
  <dcterms:modified xsi:type="dcterms:W3CDTF">2021-06-20T03:41:09Z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